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361" r:id="rId3"/>
    <p:sldId id="271" r:id="rId4"/>
    <p:sldId id="309" r:id="rId5"/>
    <p:sldId id="400" r:id="rId6"/>
    <p:sldId id="369" r:id="rId7"/>
    <p:sldId id="377" r:id="rId8"/>
    <p:sldId id="378" r:id="rId9"/>
    <p:sldId id="371" r:id="rId10"/>
    <p:sldId id="363" r:id="rId11"/>
    <p:sldId id="359" r:id="rId12"/>
    <p:sldId id="358" r:id="rId13"/>
    <p:sldId id="353" r:id="rId14"/>
    <p:sldId id="365" r:id="rId15"/>
    <p:sldId id="354" r:id="rId16"/>
    <p:sldId id="380" r:id="rId17"/>
    <p:sldId id="362" r:id="rId18"/>
    <p:sldId id="397" r:id="rId19"/>
    <p:sldId id="367" r:id="rId20"/>
    <p:sldId id="399" r:id="rId21"/>
    <p:sldId id="364" r:id="rId22"/>
    <p:sldId id="366" r:id="rId23"/>
    <p:sldId id="398" r:id="rId24"/>
    <p:sldId id="395" r:id="rId25"/>
    <p:sldId id="396" r:id="rId26"/>
    <p:sldId id="360" r:id="rId27"/>
    <p:sldId id="370" r:id="rId28"/>
    <p:sldId id="372" r:id="rId29"/>
    <p:sldId id="304" r:id="rId30"/>
    <p:sldId id="384" r:id="rId31"/>
    <p:sldId id="385" r:id="rId32"/>
    <p:sldId id="401" r:id="rId33"/>
    <p:sldId id="402" r:id="rId34"/>
    <p:sldId id="403" r:id="rId35"/>
    <p:sldId id="406" r:id="rId36"/>
    <p:sldId id="407" r:id="rId37"/>
    <p:sldId id="39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>
        <p:scale>
          <a:sx n="100" d="100"/>
          <a:sy n="100" d="100"/>
        </p:scale>
        <p:origin x="-4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ENG / EFP – mobilne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27" y="76200"/>
            <a:ext cx="6267537" cy="419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265" y="761999"/>
            <a:ext cx="5588001" cy="41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202" y="1752600"/>
            <a:ext cx="9807596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5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561" y="1752600"/>
            <a:ext cx="608660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9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81200" y="155448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981200"/>
            <a:ext cx="5503781" cy="434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B5291-3ACA-ED57-16EB-DA42AA2DB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952625"/>
            <a:ext cx="5801072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900" y="1581150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6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1267" y="1573110"/>
            <a:ext cx="7789466" cy="520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4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tonska oprema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734" y="1600200"/>
            <a:ext cx="7092532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tonska oprema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1798575"/>
            <a:ext cx="5426989" cy="4526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798575"/>
            <a:ext cx="6019007" cy="452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7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bežični link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" y="1828800"/>
            <a:ext cx="11785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baterije i punjač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429" y="1593952"/>
            <a:ext cx="7947142" cy="514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9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Prenosna tehnika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EFP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(</a:t>
            </a:r>
            <a:r>
              <a:rPr lang="vi-VN" i="1" dirty="0">
                <a:solidFill>
                  <a:prstClr val="black"/>
                </a:solidFill>
                <a:latin typeface="Corbel" pitchFamily="34" charset="0"/>
              </a:rPr>
              <a:t>electronic field production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) koristi se takođe za rad izvan TV stanice, i to za potrebe snimanja 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igrane strukture, TV reportaža, dokumentarnog programa, muzičkih i reklamnih spotova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, pošto omogućava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visok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kvalitet slike i podudarnost sa filmskom tehnikom u radu (kadar po kadar) uz mnogo veću pokretljivost</a:t>
            </a:r>
            <a:endParaRPr lang="hr-HR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2129" y="3352800"/>
            <a:ext cx="540774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0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998" y="1600200"/>
            <a:ext cx="6890004" cy="516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6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1252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>
                <a:solidFill>
                  <a:prstClr val="black"/>
                </a:solidFill>
              </a:rPr>
              <a:t>Prenosnu tehniku EFP sačinjavaju:</a:t>
            </a:r>
          </a:p>
          <a:p>
            <a:pPr marL="620776" lvl="2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3200" dirty="0">
              <a:solidFill>
                <a:prstClr val="black"/>
              </a:solidFill>
            </a:endParaRP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kamkorder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potreban set objektiva i filtera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stativ za kameru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ispravljač za priključenje kamere na el. mrežu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baterije za kameru (potreban broj za autonomno napajanje)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punjač za baterije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video monitor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tonska mikseta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pecaljka za snimanje tona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snimač  tona (DAT, HDD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, SD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potrebni mikrofoni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slušalice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potrebna rasveta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6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set objektiva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120" y="1563309"/>
            <a:ext cx="8019760" cy="521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6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portabl rasveta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024" y="1571626"/>
            <a:ext cx="9227752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8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81" y="1676400"/>
            <a:ext cx="11607038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0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811" y="1600200"/>
            <a:ext cx="1043437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5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342" y="1549529"/>
            <a:ext cx="7853315" cy="52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4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669" y="1523978"/>
            <a:ext cx="5676662" cy="526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115" y="1600200"/>
            <a:ext cx="8469569" cy="521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7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Ekipu EFP čine</a:t>
            </a:r>
            <a:r>
              <a:rPr lang="vi-VN" dirty="0">
                <a:latin typeface="Corbel" pitchFamily="34" charset="0"/>
              </a:rPr>
              <a:t>: 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reditelj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direktor fotografije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snimatelj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tonski snimatelj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sekretar režije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Prenosna tehnika za snimanje – </a:t>
            </a:r>
            <a:r>
              <a:rPr lang="hr-HR" b="1" dirty="0">
                <a:solidFill>
                  <a:srgbClr val="C00000"/>
                </a:solidFill>
              </a:rPr>
              <a:t>ENG</a:t>
            </a:r>
            <a:r>
              <a:rPr lang="hr-HR" dirty="0"/>
              <a:t> (</a:t>
            </a:r>
            <a:r>
              <a:rPr lang="hr-HR" i="1" dirty="0"/>
              <a:t>electronic news gathering)</a:t>
            </a:r>
            <a:r>
              <a:rPr lang="hr-HR" dirty="0"/>
              <a:t> sa mobilnom ekipom obavlja snimanje izvan TV stanice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prilozi za vesti</a:t>
            </a:r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reportaže</a:t>
            </a:r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ankete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40" y="2919342"/>
            <a:ext cx="6143860" cy="368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20" y="2980200"/>
            <a:ext cx="6323014" cy="356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F59D7C-66DF-8FEC-B6D4-D57AF2E41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670" y="3010629"/>
            <a:ext cx="6343120" cy="3564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9CE066-A8FD-54FC-1CD4-6294D38CD850}"/>
              </a:ext>
            </a:extLst>
          </p:cNvPr>
          <p:cNvSpPr/>
          <p:nvPr/>
        </p:nvSpPr>
        <p:spPr>
          <a:xfrm>
            <a:off x="7224330" y="4526229"/>
            <a:ext cx="1447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70" y="1566763"/>
            <a:ext cx="10467459" cy="521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8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" y="1549718"/>
            <a:ext cx="6781801" cy="523208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199" y="76200"/>
            <a:ext cx="10134601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D8FBE5-BA20-CD0C-510E-9F08D75CB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315" y="2260759"/>
            <a:ext cx="507248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4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70" y="1495856"/>
            <a:ext cx="5807660" cy="5235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77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0" y="1499521"/>
            <a:ext cx="8763000" cy="520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6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„torbica“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34396"/>
            <a:ext cx="5515759" cy="516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7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0" y="1600200"/>
            <a:ext cx="11044920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1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</a:t>
            </a:r>
            <a:r>
              <a:rPr lang="sr-Latn-RS" sz="2400">
                <a:solidFill>
                  <a:schemeClr val="tx2">
                    <a:lumMod val="20000"/>
                    <a:lumOff val="80000"/>
                  </a:schemeClr>
                </a:solidFill>
              </a:rPr>
              <a:t>preko internet mreže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98" y="1676400"/>
            <a:ext cx="11518604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43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968" y="1619250"/>
            <a:ext cx="8566485" cy="50863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Prenosnu tehniku ENG sačinjavaju: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kamkorder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stativ za kameru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baterije za kameru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mikrofoni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tonski kablovi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tonska mikseta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slušalice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rasvetno telo (frizolajt – svetlo sa baterijskim napajanjem)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8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600" y="1752600"/>
            <a:ext cx="4550839" cy="3617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4977" y="1752600"/>
            <a:ext cx="3777461" cy="3617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869" y="1879360"/>
            <a:ext cx="5265531" cy="3412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682" y="1889802"/>
            <a:ext cx="5337812" cy="38423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0017" y="1960024"/>
            <a:ext cx="4664829" cy="3769183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5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Ekipu ENG čine: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snimatelj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as. snimatelja (snimatelj zvuka, rasvetljivač)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novinar</a:t>
            </a:r>
          </a:p>
          <a:p>
            <a:pPr marL="984250" lvl="2" indent="35560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9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86488"/>
            <a:ext cx="6504432" cy="517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stativ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119" y="1524000"/>
            <a:ext cx="548976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0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glava stativa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590" y="1524000"/>
            <a:ext cx="665062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9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361" y="1555708"/>
            <a:ext cx="9115277" cy="522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2638</TotalTime>
  <Words>378</Words>
  <Application>Microsoft Office PowerPoint</Application>
  <PresentationFormat>Widescreen</PresentationFormat>
  <Paragraphs>616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ENG / EFP – mobilne ekipe</vt:lpstr>
      <vt:lpstr>ENG</vt:lpstr>
      <vt:lpstr>ENG</vt:lpstr>
      <vt:lpstr>ENG</vt:lpstr>
      <vt:lpstr>ENG</vt:lpstr>
      <vt:lpstr>ENG</vt:lpstr>
      <vt:lpstr>ENG – stativ za kameru</vt:lpstr>
      <vt:lpstr>ENG – glava stativa za kameru</vt:lpstr>
      <vt:lpstr>ENG</vt:lpstr>
      <vt:lpstr>ENG</vt:lpstr>
      <vt:lpstr>ENG</vt:lpstr>
      <vt:lpstr>ENG</vt:lpstr>
      <vt:lpstr>ENG</vt:lpstr>
      <vt:lpstr>ENG</vt:lpstr>
      <vt:lpstr>ENG – tonska oprema</vt:lpstr>
      <vt:lpstr>ENG – tonska oprema</vt:lpstr>
      <vt:lpstr>ENG – bežični link</vt:lpstr>
      <vt:lpstr>ENG – baterije i punjač</vt:lpstr>
      <vt:lpstr>EFP</vt:lpstr>
      <vt:lpstr>EFP</vt:lpstr>
      <vt:lpstr>EFP – set objektiva</vt:lpstr>
      <vt:lpstr>EFP – portabl rasveta</vt:lpstr>
      <vt:lpstr>EFP – na setu</vt:lpstr>
      <vt:lpstr>EFP – na setu</vt:lpstr>
      <vt:lpstr>EFP – na setu</vt:lpstr>
      <vt:lpstr>EFP</vt:lpstr>
      <vt:lpstr>EFP</vt:lpstr>
      <vt:lpstr>EFP</vt:lpstr>
      <vt:lpstr>EFP</vt:lpstr>
      <vt:lpstr>ENG – Live (uključenje „uživo“)</vt:lpstr>
      <vt:lpstr>ENG – Live (uključenje „uživo“)</vt:lpstr>
      <vt:lpstr>  Živo uključenje – „ranac“ (preko mobilne mreže)</vt:lpstr>
      <vt:lpstr>  Živo uključenje – „ranac“ (preko mobilne mreže)</vt:lpstr>
      <vt:lpstr>  Živo uključenje – „torbica“ (preko mobilne mreže)</vt:lpstr>
      <vt:lpstr>  Živo uključenje – „ranac“ (preko mobilne mreže)</vt:lpstr>
      <vt:lpstr>  Živo uključenje – „ranac“ (preko internet mreže)</vt:lpstr>
      <vt:lpstr>ENG – Live (uključenje „uživo“)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893</cp:revision>
  <dcterms:created xsi:type="dcterms:W3CDTF">2006-08-16T00:00:00Z</dcterms:created>
  <dcterms:modified xsi:type="dcterms:W3CDTF">2025-08-06T15:28:20Z</dcterms:modified>
</cp:coreProperties>
</file>